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6" r:id="rId9"/>
    <p:sldId id="265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9EDC8-2B68-4310-B7E6-4670B7CA243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AD0FB6-7A9B-45C5-A40A-81BC8AA145B4}">
      <dgm:prSet/>
      <dgm:spPr/>
      <dgm:t>
        <a:bodyPr/>
        <a:lstStyle/>
        <a:p>
          <a:r>
            <a:rPr lang="th-TH"/>
            <a:t>พัฒนาศักยภาพบุคลากร </a:t>
          </a:r>
          <a:endParaRPr lang="en-US"/>
        </a:p>
      </dgm:t>
    </dgm:pt>
    <dgm:pt modelId="{A075E6C7-8537-47C3-B96A-9F5EE1C2E048}" type="parTrans" cxnId="{8FA9D8DB-A550-4499-8896-A80E2623FCEC}">
      <dgm:prSet/>
      <dgm:spPr/>
      <dgm:t>
        <a:bodyPr/>
        <a:lstStyle/>
        <a:p>
          <a:endParaRPr lang="en-US"/>
        </a:p>
      </dgm:t>
    </dgm:pt>
    <dgm:pt modelId="{CAECA9A1-8333-4943-80F5-9928D9D73AED}" type="sibTrans" cxnId="{8FA9D8DB-A550-4499-8896-A80E2623FCEC}">
      <dgm:prSet/>
      <dgm:spPr/>
      <dgm:t>
        <a:bodyPr/>
        <a:lstStyle/>
        <a:p>
          <a:endParaRPr lang="en-US"/>
        </a:p>
      </dgm:t>
    </dgm:pt>
    <dgm:pt modelId="{819088F9-6AC8-46CD-8663-2B029F22D29E}">
      <dgm:prSet/>
      <dgm:spPr/>
      <dgm:t>
        <a:bodyPr/>
        <a:lstStyle/>
        <a:p>
          <a:r>
            <a:rPr lang="th-TH"/>
            <a:t>สร้างสรรค์งาน </a:t>
          </a:r>
          <a:endParaRPr lang="en-US"/>
        </a:p>
      </dgm:t>
    </dgm:pt>
    <dgm:pt modelId="{F369F254-218A-40F6-A529-6EDC6B690CEC}" type="parTrans" cxnId="{D276091C-1139-455E-87CA-672B96264926}">
      <dgm:prSet/>
      <dgm:spPr/>
      <dgm:t>
        <a:bodyPr/>
        <a:lstStyle/>
        <a:p>
          <a:endParaRPr lang="en-US"/>
        </a:p>
      </dgm:t>
    </dgm:pt>
    <dgm:pt modelId="{C38BDB55-C458-4805-B4EE-1E350E809B01}" type="sibTrans" cxnId="{D276091C-1139-455E-87CA-672B96264926}">
      <dgm:prSet/>
      <dgm:spPr/>
      <dgm:t>
        <a:bodyPr/>
        <a:lstStyle/>
        <a:p>
          <a:endParaRPr lang="en-US"/>
        </a:p>
      </dgm:t>
    </dgm:pt>
    <dgm:pt modelId="{8557491E-750B-458E-A6AA-00ED0D3ACE95}">
      <dgm:prSet/>
      <dgm:spPr/>
      <dgm:t>
        <a:bodyPr/>
        <a:lstStyle/>
        <a:p>
          <a:r>
            <a:rPr lang="th-TH"/>
            <a:t>พัฒนาองค์ความรู้</a:t>
          </a:r>
          <a:endParaRPr lang="en-US"/>
        </a:p>
      </dgm:t>
    </dgm:pt>
    <dgm:pt modelId="{2415C06D-9C92-4618-9196-7BA9F9125B32}" type="parTrans" cxnId="{700F88B2-71E1-4E4E-9E05-6878BB93FF73}">
      <dgm:prSet/>
      <dgm:spPr/>
      <dgm:t>
        <a:bodyPr/>
        <a:lstStyle/>
        <a:p>
          <a:endParaRPr lang="en-US"/>
        </a:p>
      </dgm:t>
    </dgm:pt>
    <dgm:pt modelId="{98B5F054-A510-4956-A089-752C1E7FD79F}" type="sibTrans" cxnId="{700F88B2-71E1-4E4E-9E05-6878BB93FF73}">
      <dgm:prSet/>
      <dgm:spPr/>
      <dgm:t>
        <a:bodyPr/>
        <a:lstStyle/>
        <a:p>
          <a:endParaRPr lang="en-US"/>
        </a:p>
      </dgm:t>
    </dgm:pt>
    <dgm:pt modelId="{7E783B7F-5819-4108-9599-F2405771B35E}" type="pres">
      <dgm:prSet presAssocID="{F809EDC8-2B68-4310-B7E6-4670B7CA243F}" presName="vert0" presStyleCnt="0">
        <dgm:presLayoutVars>
          <dgm:dir/>
          <dgm:animOne val="branch"/>
          <dgm:animLvl val="lvl"/>
        </dgm:presLayoutVars>
      </dgm:prSet>
      <dgm:spPr/>
    </dgm:pt>
    <dgm:pt modelId="{39B9A481-F52C-4C61-8989-C2FFD72FF245}" type="pres">
      <dgm:prSet presAssocID="{AFAD0FB6-7A9B-45C5-A40A-81BC8AA145B4}" presName="thickLine" presStyleLbl="alignNode1" presStyleIdx="0" presStyleCnt="3"/>
      <dgm:spPr/>
    </dgm:pt>
    <dgm:pt modelId="{B8919A27-AC79-4C29-B3D4-ABB7A2E405B6}" type="pres">
      <dgm:prSet presAssocID="{AFAD0FB6-7A9B-45C5-A40A-81BC8AA145B4}" presName="horz1" presStyleCnt="0"/>
      <dgm:spPr/>
    </dgm:pt>
    <dgm:pt modelId="{45F478A0-956A-4ABE-BA72-0A44AD80154D}" type="pres">
      <dgm:prSet presAssocID="{AFAD0FB6-7A9B-45C5-A40A-81BC8AA145B4}" presName="tx1" presStyleLbl="revTx" presStyleIdx="0" presStyleCnt="3"/>
      <dgm:spPr/>
    </dgm:pt>
    <dgm:pt modelId="{A7BEFF5C-4AFC-4D44-A9D6-953DAD71DD81}" type="pres">
      <dgm:prSet presAssocID="{AFAD0FB6-7A9B-45C5-A40A-81BC8AA145B4}" presName="vert1" presStyleCnt="0"/>
      <dgm:spPr/>
    </dgm:pt>
    <dgm:pt modelId="{27B0D82F-6F26-486E-ACD2-866AF715334A}" type="pres">
      <dgm:prSet presAssocID="{819088F9-6AC8-46CD-8663-2B029F22D29E}" presName="thickLine" presStyleLbl="alignNode1" presStyleIdx="1" presStyleCnt="3"/>
      <dgm:spPr/>
    </dgm:pt>
    <dgm:pt modelId="{D09D99B4-A1CF-4805-97B4-220712B38F3B}" type="pres">
      <dgm:prSet presAssocID="{819088F9-6AC8-46CD-8663-2B029F22D29E}" presName="horz1" presStyleCnt="0"/>
      <dgm:spPr/>
    </dgm:pt>
    <dgm:pt modelId="{FD47879D-44ED-4FB4-9CFD-9D4BCA89ABCA}" type="pres">
      <dgm:prSet presAssocID="{819088F9-6AC8-46CD-8663-2B029F22D29E}" presName="tx1" presStyleLbl="revTx" presStyleIdx="1" presStyleCnt="3"/>
      <dgm:spPr/>
    </dgm:pt>
    <dgm:pt modelId="{1831B8DC-0ADB-4636-A33B-88F388EA2606}" type="pres">
      <dgm:prSet presAssocID="{819088F9-6AC8-46CD-8663-2B029F22D29E}" presName="vert1" presStyleCnt="0"/>
      <dgm:spPr/>
    </dgm:pt>
    <dgm:pt modelId="{C9EEE2EB-2B90-4892-BB9E-22A2581EB978}" type="pres">
      <dgm:prSet presAssocID="{8557491E-750B-458E-A6AA-00ED0D3ACE95}" presName="thickLine" presStyleLbl="alignNode1" presStyleIdx="2" presStyleCnt="3"/>
      <dgm:spPr/>
    </dgm:pt>
    <dgm:pt modelId="{5F72B537-03D0-4911-A1BA-A58AEF7C19C6}" type="pres">
      <dgm:prSet presAssocID="{8557491E-750B-458E-A6AA-00ED0D3ACE95}" presName="horz1" presStyleCnt="0"/>
      <dgm:spPr/>
    </dgm:pt>
    <dgm:pt modelId="{2F8C5F21-E2CD-4CBE-B9FB-BD7B5D62ACFE}" type="pres">
      <dgm:prSet presAssocID="{8557491E-750B-458E-A6AA-00ED0D3ACE95}" presName="tx1" presStyleLbl="revTx" presStyleIdx="2" presStyleCnt="3"/>
      <dgm:spPr/>
    </dgm:pt>
    <dgm:pt modelId="{1C6AE70E-FB7A-46C5-83B2-25826142D107}" type="pres">
      <dgm:prSet presAssocID="{8557491E-750B-458E-A6AA-00ED0D3ACE95}" presName="vert1" presStyleCnt="0"/>
      <dgm:spPr/>
    </dgm:pt>
  </dgm:ptLst>
  <dgm:cxnLst>
    <dgm:cxn modelId="{D276091C-1139-455E-87CA-672B96264926}" srcId="{F809EDC8-2B68-4310-B7E6-4670B7CA243F}" destId="{819088F9-6AC8-46CD-8663-2B029F22D29E}" srcOrd="1" destOrd="0" parTransId="{F369F254-218A-40F6-A529-6EDC6B690CEC}" sibTransId="{C38BDB55-C458-4805-B4EE-1E350E809B01}"/>
    <dgm:cxn modelId="{6151B572-A63A-4A2F-8DC3-BA5DDBBAB977}" type="presOf" srcId="{F809EDC8-2B68-4310-B7E6-4670B7CA243F}" destId="{7E783B7F-5819-4108-9599-F2405771B35E}" srcOrd="0" destOrd="0" presId="urn:microsoft.com/office/officeart/2008/layout/LinedList"/>
    <dgm:cxn modelId="{89775997-0487-4A86-AFD0-077AF0EE4CC7}" type="presOf" srcId="{819088F9-6AC8-46CD-8663-2B029F22D29E}" destId="{FD47879D-44ED-4FB4-9CFD-9D4BCA89ABCA}" srcOrd="0" destOrd="0" presId="urn:microsoft.com/office/officeart/2008/layout/LinedList"/>
    <dgm:cxn modelId="{90B9329F-B6FA-47A5-B832-7FE85F88F731}" type="presOf" srcId="{8557491E-750B-458E-A6AA-00ED0D3ACE95}" destId="{2F8C5F21-E2CD-4CBE-B9FB-BD7B5D62ACFE}" srcOrd="0" destOrd="0" presId="urn:microsoft.com/office/officeart/2008/layout/LinedList"/>
    <dgm:cxn modelId="{693F53A8-D867-4C4C-8D5E-16229209325D}" type="presOf" srcId="{AFAD0FB6-7A9B-45C5-A40A-81BC8AA145B4}" destId="{45F478A0-956A-4ABE-BA72-0A44AD80154D}" srcOrd="0" destOrd="0" presId="urn:microsoft.com/office/officeart/2008/layout/LinedList"/>
    <dgm:cxn modelId="{700F88B2-71E1-4E4E-9E05-6878BB93FF73}" srcId="{F809EDC8-2B68-4310-B7E6-4670B7CA243F}" destId="{8557491E-750B-458E-A6AA-00ED0D3ACE95}" srcOrd="2" destOrd="0" parTransId="{2415C06D-9C92-4618-9196-7BA9F9125B32}" sibTransId="{98B5F054-A510-4956-A089-752C1E7FD79F}"/>
    <dgm:cxn modelId="{8FA9D8DB-A550-4499-8896-A80E2623FCEC}" srcId="{F809EDC8-2B68-4310-B7E6-4670B7CA243F}" destId="{AFAD0FB6-7A9B-45C5-A40A-81BC8AA145B4}" srcOrd="0" destOrd="0" parTransId="{A075E6C7-8537-47C3-B96A-9F5EE1C2E048}" sibTransId="{CAECA9A1-8333-4943-80F5-9928D9D73AED}"/>
    <dgm:cxn modelId="{6DAC475E-51A4-4C6E-A7B3-A17F410404CE}" type="presParOf" srcId="{7E783B7F-5819-4108-9599-F2405771B35E}" destId="{39B9A481-F52C-4C61-8989-C2FFD72FF245}" srcOrd="0" destOrd="0" presId="urn:microsoft.com/office/officeart/2008/layout/LinedList"/>
    <dgm:cxn modelId="{3BCA04E4-7A45-409A-AF40-C53438753533}" type="presParOf" srcId="{7E783B7F-5819-4108-9599-F2405771B35E}" destId="{B8919A27-AC79-4C29-B3D4-ABB7A2E405B6}" srcOrd="1" destOrd="0" presId="urn:microsoft.com/office/officeart/2008/layout/LinedList"/>
    <dgm:cxn modelId="{2412F3E5-5D2E-41F7-A837-D6104CEF2289}" type="presParOf" srcId="{B8919A27-AC79-4C29-B3D4-ABB7A2E405B6}" destId="{45F478A0-956A-4ABE-BA72-0A44AD80154D}" srcOrd="0" destOrd="0" presId="urn:microsoft.com/office/officeart/2008/layout/LinedList"/>
    <dgm:cxn modelId="{6C14084E-9257-45AB-A25F-99EF8DFB266A}" type="presParOf" srcId="{B8919A27-AC79-4C29-B3D4-ABB7A2E405B6}" destId="{A7BEFF5C-4AFC-4D44-A9D6-953DAD71DD81}" srcOrd="1" destOrd="0" presId="urn:microsoft.com/office/officeart/2008/layout/LinedList"/>
    <dgm:cxn modelId="{C9318514-2EAA-4163-8996-77E3C81B68B2}" type="presParOf" srcId="{7E783B7F-5819-4108-9599-F2405771B35E}" destId="{27B0D82F-6F26-486E-ACD2-866AF715334A}" srcOrd="2" destOrd="0" presId="urn:microsoft.com/office/officeart/2008/layout/LinedList"/>
    <dgm:cxn modelId="{5E83926C-5E1F-4D4A-899F-DF9A64E1B925}" type="presParOf" srcId="{7E783B7F-5819-4108-9599-F2405771B35E}" destId="{D09D99B4-A1CF-4805-97B4-220712B38F3B}" srcOrd="3" destOrd="0" presId="urn:microsoft.com/office/officeart/2008/layout/LinedList"/>
    <dgm:cxn modelId="{AC792407-A83C-471B-AF16-DF1BF4FB7A33}" type="presParOf" srcId="{D09D99B4-A1CF-4805-97B4-220712B38F3B}" destId="{FD47879D-44ED-4FB4-9CFD-9D4BCA89ABCA}" srcOrd="0" destOrd="0" presId="urn:microsoft.com/office/officeart/2008/layout/LinedList"/>
    <dgm:cxn modelId="{FEC2FFEE-0E29-42BD-BF93-CC9B07CB14B9}" type="presParOf" srcId="{D09D99B4-A1CF-4805-97B4-220712B38F3B}" destId="{1831B8DC-0ADB-4636-A33B-88F388EA2606}" srcOrd="1" destOrd="0" presId="urn:microsoft.com/office/officeart/2008/layout/LinedList"/>
    <dgm:cxn modelId="{8391CDBB-E81C-48EA-9759-D1842AB61F66}" type="presParOf" srcId="{7E783B7F-5819-4108-9599-F2405771B35E}" destId="{C9EEE2EB-2B90-4892-BB9E-22A2581EB978}" srcOrd="4" destOrd="0" presId="urn:microsoft.com/office/officeart/2008/layout/LinedList"/>
    <dgm:cxn modelId="{8D4CCE80-0BDC-4685-ACAE-0BA9C841B1BC}" type="presParOf" srcId="{7E783B7F-5819-4108-9599-F2405771B35E}" destId="{5F72B537-03D0-4911-A1BA-A58AEF7C19C6}" srcOrd="5" destOrd="0" presId="urn:microsoft.com/office/officeart/2008/layout/LinedList"/>
    <dgm:cxn modelId="{D32E79EF-D830-4F46-B7C1-6F9A87D3B99C}" type="presParOf" srcId="{5F72B537-03D0-4911-A1BA-A58AEF7C19C6}" destId="{2F8C5F21-E2CD-4CBE-B9FB-BD7B5D62ACFE}" srcOrd="0" destOrd="0" presId="urn:microsoft.com/office/officeart/2008/layout/LinedList"/>
    <dgm:cxn modelId="{29107D4A-04D1-4A03-93C2-47E7E1A0AB6C}" type="presParOf" srcId="{5F72B537-03D0-4911-A1BA-A58AEF7C19C6}" destId="{1C6AE70E-FB7A-46C5-83B2-25826142D1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236679-1279-42B2-9546-D1A72D50132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D555EF6-97DF-4353-94B3-07CF99C42626}">
      <dgm:prSet/>
      <dgm:spPr/>
      <dgm:t>
        <a:bodyPr/>
        <a:lstStyle/>
        <a:p>
          <a:r>
            <a:rPr lang="th-TH"/>
            <a:t>1. พัฒนาศักยภาพบุคลากร ให้มีความรู้ความเชี่ยวชาญคุณลักษณะของงาน มีคุณธรรม จริยธรรม</a:t>
          </a:r>
          <a:endParaRPr lang="en-US"/>
        </a:p>
      </dgm:t>
    </dgm:pt>
    <dgm:pt modelId="{3BA12709-26E3-4015-97F1-6B54E08A71A9}" type="parTrans" cxnId="{5559C6B8-6FF6-4864-9A44-0DC3E20E4994}">
      <dgm:prSet/>
      <dgm:spPr/>
      <dgm:t>
        <a:bodyPr/>
        <a:lstStyle/>
        <a:p>
          <a:endParaRPr lang="en-US"/>
        </a:p>
      </dgm:t>
    </dgm:pt>
    <dgm:pt modelId="{08D25158-D2C8-4851-95BD-F0C62F58DD94}" type="sibTrans" cxnId="{5559C6B8-6FF6-4864-9A44-0DC3E20E4994}">
      <dgm:prSet/>
      <dgm:spPr/>
      <dgm:t>
        <a:bodyPr/>
        <a:lstStyle/>
        <a:p>
          <a:endParaRPr lang="en-US"/>
        </a:p>
      </dgm:t>
    </dgm:pt>
    <dgm:pt modelId="{B2BB2B5A-05DD-4114-B816-5EEF9E26A39E}">
      <dgm:prSet/>
      <dgm:spPr/>
      <dgm:t>
        <a:bodyPr/>
        <a:lstStyle/>
        <a:p>
          <a:r>
            <a:rPr lang="th-TH"/>
            <a:t>2. สร้างสรรค์ผลงาน ทั้งด้านงานวิจัย งานบริการวิชาการ ด้านการส่งเสริมพัฒนาการเรียนการสอน ทำนุบำรุงศิลปะ วัฒนธรรม และสืบสานภูมิปัญญาท้องถิ่นสอดคล้องตามพันธกิจของมหาวิทยาลัย </a:t>
          </a:r>
          <a:endParaRPr lang="en-US"/>
        </a:p>
      </dgm:t>
    </dgm:pt>
    <dgm:pt modelId="{6AED99E3-4426-483B-B7B8-1F30DE8297DD}" type="parTrans" cxnId="{97331217-7DF6-450C-85AA-EFEE9737ADFA}">
      <dgm:prSet/>
      <dgm:spPr/>
      <dgm:t>
        <a:bodyPr/>
        <a:lstStyle/>
        <a:p>
          <a:endParaRPr lang="en-US"/>
        </a:p>
      </dgm:t>
    </dgm:pt>
    <dgm:pt modelId="{71E22730-DC66-4CA2-B0DD-CF87A6A5FC89}" type="sibTrans" cxnId="{97331217-7DF6-450C-85AA-EFEE9737ADFA}">
      <dgm:prSet/>
      <dgm:spPr/>
      <dgm:t>
        <a:bodyPr/>
        <a:lstStyle/>
        <a:p>
          <a:endParaRPr lang="en-US"/>
        </a:p>
      </dgm:t>
    </dgm:pt>
    <dgm:pt modelId="{43F7402D-F0A7-469A-BE1C-630B85EC1CB7}">
      <dgm:prSet/>
      <dgm:spPr/>
      <dgm:t>
        <a:bodyPr/>
        <a:lstStyle/>
        <a:p>
          <a:r>
            <a:rPr lang="th-TH"/>
            <a:t>3. พัฒนาองค์ความรู้ ทั้งการสร้างสรรค์องค์ความรู้ใหม่ การนำองค์ความรู้ที่มีอยู่ไปใช้ให้เกิดประโยชน์ บรรลุประสิทธิภาพและประสิทธิผลตลอดจนการรักษาต่อยอดองค์ความรู้นั้นให้ทันสมัยและสามารถนำไปใช้ได้จริงและเหมาะ สมกับงาน และเกิดประโยชน์</a:t>
          </a:r>
          <a:endParaRPr lang="en-US"/>
        </a:p>
      </dgm:t>
    </dgm:pt>
    <dgm:pt modelId="{11ABAF3C-1547-44A9-9B12-22A6101AF4E0}" type="parTrans" cxnId="{ED1A2FFA-3FBD-468F-B20E-A9AF5F207D62}">
      <dgm:prSet/>
      <dgm:spPr/>
      <dgm:t>
        <a:bodyPr/>
        <a:lstStyle/>
        <a:p>
          <a:endParaRPr lang="en-US"/>
        </a:p>
      </dgm:t>
    </dgm:pt>
    <dgm:pt modelId="{5473280D-CAAE-4DCD-8895-85D07A8DBED6}" type="sibTrans" cxnId="{ED1A2FFA-3FBD-468F-B20E-A9AF5F207D62}">
      <dgm:prSet/>
      <dgm:spPr/>
      <dgm:t>
        <a:bodyPr/>
        <a:lstStyle/>
        <a:p>
          <a:endParaRPr lang="en-US"/>
        </a:p>
      </dgm:t>
    </dgm:pt>
    <dgm:pt modelId="{604F2BE1-1E5C-423E-8653-6AB5ABDA253C}" type="pres">
      <dgm:prSet presAssocID="{C1236679-1279-42B2-9546-D1A72D50132E}" presName="vert0" presStyleCnt="0">
        <dgm:presLayoutVars>
          <dgm:dir/>
          <dgm:animOne val="branch"/>
          <dgm:animLvl val="lvl"/>
        </dgm:presLayoutVars>
      </dgm:prSet>
      <dgm:spPr/>
    </dgm:pt>
    <dgm:pt modelId="{08248FB0-D5D2-4C9F-B2A3-9CD9FCFBD728}" type="pres">
      <dgm:prSet presAssocID="{DD555EF6-97DF-4353-94B3-07CF99C42626}" presName="thickLine" presStyleLbl="alignNode1" presStyleIdx="0" presStyleCnt="3"/>
      <dgm:spPr/>
    </dgm:pt>
    <dgm:pt modelId="{BAB8D2ED-1336-4059-B5F8-1CD9A3132940}" type="pres">
      <dgm:prSet presAssocID="{DD555EF6-97DF-4353-94B3-07CF99C42626}" presName="horz1" presStyleCnt="0"/>
      <dgm:spPr/>
    </dgm:pt>
    <dgm:pt modelId="{DE2A2868-171A-4E8A-89A2-BEF8F7718216}" type="pres">
      <dgm:prSet presAssocID="{DD555EF6-97DF-4353-94B3-07CF99C42626}" presName="tx1" presStyleLbl="revTx" presStyleIdx="0" presStyleCnt="3"/>
      <dgm:spPr/>
    </dgm:pt>
    <dgm:pt modelId="{5BAF234A-DFAE-44FE-AFA4-96201D1EF265}" type="pres">
      <dgm:prSet presAssocID="{DD555EF6-97DF-4353-94B3-07CF99C42626}" presName="vert1" presStyleCnt="0"/>
      <dgm:spPr/>
    </dgm:pt>
    <dgm:pt modelId="{87C6EB73-2B80-4ABE-A979-F335956D1544}" type="pres">
      <dgm:prSet presAssocID="{B2BB2B5A-05DD-4114-B816-5EEF9E26A39E}" presName="thickLine" presStyleLbl="alignNode1" presStyleIdx="1" presStyleCnt="3"/>
      <dgm:spPr/>
    </dgm:pt>
    <dgm:pt modelId="{0F2BC3B0-5B64-4FFC-94F1-F13ED59B9483}" type="pres">
      <dgm:prSet presAssocID="{B2BB2B5A-05DD-4114-B816-5EEF9E26A39E}" presName="horz1" presStyleCnt="0"/>
      <dgm:spPr/>
    </dgm:pt>
    <dgm:pt modelId="{D1149360-386E-41FD-B4DD-F3E8456E3D4E}" type="pres">
      <dgm:prSet presAssocID="{B2BB2B5A-05DD-4114-B816-5EEF9E26A39E}" presName="tx1" presStyleLbl="revTx" presStyleIdx="1" presStyleCnt="3"/>
      <dgm:spPr/>
    </dgm:pt>
    <dgm:pt modelId="{47586C32-3B1F-4205-B14A-D343540B6335}" type="pres">
      <dgm:prSet presAssocID="{B2BB2B5A-05DD-4114-B816-5EEF9E26A39E}" presName="vert1" presStyleCnt="0"/>
      <dgm:spPr/>
    </dgm:pt>
    <dgm:pt modelId="{F416B3FE-2E4B-4CD8-AF69-83240C616250}" type="pres">
      <dgm:prSet presAssocID="{43F7402D-F0A7-469A-BE1C-630B85EC1CB7}" presName="thickLine" presStyleLbl="alignNode1" presStyleIdx="2" presStyleCnt="3"/>
      <dgm:spPr/>
    </dgm:pt>
    <dgm:pt modelId="{6480B19B-3AFB-4532-96DE-63FF23B3548E}" type="pres">
      <dgm:prSet presAssocID="{43F7402D-F0A7-469A-BE1C-630B85EC1CB7}" presName="horz1" presStyleCnt="0"/>
      <dgm:spPr/>
    </dgm:pt>
    <dgm:pt modelId="{711BA3C3-D448-42A3-9F4D-D479F2045EAB}" type="pres">
      <dgm:prSet presAssocID="{43F7402D-F0A7-469A-BE1C-630B85EC1CB7}" presName="tx1" presStyleLbl="revTx" presStyleIdx="2" presStyleCnt="3"/>
      <dgm:spPr/>
    </dgm:pt>
    <dgm:pt modelId="{37CD0C3D-810E-4F1F-A6EF-8FB3A39F347C}" type="pres">
      <dgm:prSet presAssocID="{43F7402D-F0A7-469A-BE1C-630B85EC1CB7}" presName="vert1" presStyleCnt="0"/>
      <dgm:spPr/>
    </dgm:pt>
  </dgm:ptLst>
  <dgm:cxnLst>
    <dgm:cxn modelId="{97331217-7DF6-450C-85AA-EFEE9737ADFA}" srcId="{C1236679-1279-42B2-9546-D1A72D50132E}" destId="{B2BB2B5A-05DD-4114-B816-5EEF9E26A39E}" srcOrd="1" destOrd="0" parTransId="{6AED99E3-4426-483B-B7B8-1F30DE8297DD}" sibTransId="{71E22730-DC66-4CA2-B0DD-CF87A6A5FC89}"/>
    <dgm:cxn modelId="{1FF87D69-9ED2-45F3-8780-4F618F7517C3}" type="presOf" srcId="{43F7402D-F0A7-469A-BE1C-630B85EC1CB7}" destId="{711BA3C3-D448-42A3-9F4D-D479F2045EAB}" srcOrd="0" destOrd="0" presId="urn:microsoft.com/office/officeart/2008/layout/LinedList"/>
    <dgm:cxn modelId="{1660F451-2CF3-4789-A5C5-DF26A69B0D6C}" type="presOf" srcId="{B2BB2B5A-05DD-4114-B816-5EEF9E26A39E}" destId="{D1149360-386E-41FD-B4DD-F3E8456E3D4E}" srcOrd="0" destOrd="0" presId="urn:microsoft.com/office/officeart/2008/layout/LinedList"/>
    <dgm:cxn modelId="{E9C7F67C-845B-4E52-B45B-48152DEF852D}" type="presOf" srcId="{DD555EF6-97DF-4353-94B3-07CF99C42626}" destId="{DE2A2868-171A-4E8A-89A2-BEF8F7718216}" srcOrd="0" destOrd="0" presId="urn:microsoft.com/office/officeart/2008/layout/LinedList"/>
    <dgm:cxn modelId="{747CC09E-CF5C-48E1-A8D7-A1EFCCBFD2C2}" type="presOf" srcId="{C1236679-1279-42B2-9546-D1A72D50132E}" destId="{604F2BE1-1E5C-423E-8653-6AB5ABDA253C}" srcOrd="0" destOrd="0" presId="urn:microsoft.com/office/officeart/2008/layout/LinedList"/>
    <dgm:cxn modelId="{5559C6B8-6FF6-4864-9A44-0DC3E20E4994}" srcId="{C1236679-1279-42B2-9546-D1A72D50132E}" destId="{DD555EF6-97DF-4353-94B3-07CF99C42626}" srcOrd="0" destOrd="0" parTransId="{3BA12709-26E3-4015-97F1-6B54E08A71A9}" sibTransId="{08D25158-D2C8-4851-95BD-F0C62F58DD94}"/>
    <dgm:cxn modelId="{ED1A2FFA-3FBD-468F-B20E-A9AF5F207D62}" srcId="{C1236679-1279-42B2-9546-D1A72D50132E}" destId="{43F7402D-F0A7-469A-BE1C-630B85EC1CB7}" srcOrd="2" destOrd="0" parTransId="{11ABAF3C-1547-44A9-9B12-22A6101AF4E0}" sibTransId="{5473280D-CAAE-4DCD-8895-85D07A8DBED6}"/>
    <dgm:cxn modelId="{DF1E96AC-D4DD-4456-AFAB-BC3C678636D6}" type="presParOf" srcId="{604F2BE1-1E5C-423E-8653-6AB5ABDA253C}" destId="{08248FB0-D5D2-4C9F-B2A3-9CD9FCFBD728}" srcOrd="0" destOrd="0" presId="urn:microsoft.com/office/officeart/2008/layout/LinedList"/>
    <dgm:cxn modelId="{CDBCFDB7-E25E-46B1-8962-F373029FD3AD}" type="presParOf" srcId="{604F2BE1-1E5C-423E-8653-6AB5ABDA253C}" destId="{BAB8D2ED-1336-4059-B5F8-1CD9A3132940}" srcOrd="1" destOrd="0" presId="urn:microsoft.com/office/officeart/2008/layout/LinedList"/>
    <dgm:cxn modelId="{9173EC4E-A734-4299-B819-00B8E31A1D82}" type="presParOf" srcId="{BAB8D2ED-1336-4059-B5F8-1CD9A3132940}" destId="{DE2A2868-171A-4E8A-89A2-BEF8F7718216}" srcOrd="0" destOrd="0" presId="urn:microsoft.com/office/officeart/2008/layout/LinedList"/>
    <dgm:cxn modelId="{57D14D96-2C5F-4FA8-AB39-E34220AC5DA0}" type="presParOf" srcId="{BAB8D2ED-1336-4059-B5F8-1CD9A3132940}" destId="{5BAF234A-DFAE-44FE-AFA4-96201D1EF265}" srcOrd="1" destOrd="0" presId="urn:microsoft.com/office/officeart/2008/layout/LinedList"/>
    <dgm:cxn modelId="{09C08017-184F-492D-9A39-61ED5068F487}" type="presParOf" srcId="{604F2BE1-1E5C-423E-8653-6AB5ABDA253C}" destId="{87C6EB73-2B80-4ABE-A979-F335956D1544}" srcOrd="2" destOrd="0" presId="urn:microsoft.com/office/officeart/2008/layout/LinedList"/>
    <dgm:cxn modelId="{69CD8FB1-6248-41D5-B569-83BFE19B026A}" type="presParOf" srcId="{604F2BE1-1E5C-423E-8653-6AB5ABDA253C}" destId="{0F2BC3B0-5B64-4FFC-94F1-F13ED59B9483}" srcOrd="3" destOrd="0" presId="urn:microsoft.com/office/officeart/2008/layout/LinedList"/>
    <dgm:cxn modelId="{D24AC914-0538-451C-AC95-D1B4B3DA612B}" type="presParOf" srcId="{0F2BC3B0-5B64-4FFC-94F1-F13ED59B9483}" destId="{D1149360-386E-41FD-B4DD-F3E8456E3D4E}" srcOrd="0" destOrd="0" presId="urn:microsoft.com/office/officeart/2008/layout/LinedList"/>
    <dgm:cxn modelId="{C028759D-E1CF-4895-B167-206C6A9D6DA6}" type="presParOf" srcId="{0F2BC3B0-5B64-4FFC-94F1-F13ED59B9483}" destId="{47586C32-3B1F-4205-B14A-D343540B6335}" srcOrd="1" destOrd="0" presId="urn:microsoft.com/office/officeart/2008/layout/LinedList"/>
    <dgm:cxn modelId="{6A7286D9-7D23-4BBD-984F-897DA72EA063}" type="presParOf" srcId="{604F2BE1-1E5C-423E-8653-6AB5ABDA253C}" destId="{F416B3FE-2E4B-4CD8-AF69-83240C616250}" srcOrd="4" destOrd="0" presId="urn:microsoft.com/office/officeart/2008/layout/LinedList"/>
    <dgm:cxn modelId="{7FBD5D47-E5A0-4C11-BB23-11DC4F1200F8}" type="presParOf" srcId="{604F2BE1-1E5C-423E-8653-6AB5ABDA253C}" destId="{6480B19B-3AFB-4532-96DE-63FF23B3548E}" srcOrd="5" destOrd="0" presId="urn:microsoft.com/office/officeart/2008/layout/LinedList"/>
    <dgm:cxn modelId="{6B3A4495-5F2A-45B1-B296-289A5F27247E}" type="presParOf" srcId="{6480B19B-3AFB-4532-96DE-63FF23B3548E}" destId="{711BA3C3-D448-42A3-9F4D-D479F2045EAB}" srcOrd="0" destOrd="0" presId="urn:microsoft.com/office/officeart/2008/layout/LinedList"/>
    <dgm:cxn modelId="{B64D823D-A522-4A1E-AB67-E2D3E0F649D8}" type="presParOf" srcId="{6480B19B-3AFB-4532-96DE-63FF23B3548E}" destId="{37CD0C3D-810E-4F1F-A6EF-8FB3A39F34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159B76-1E18-4122-AAE4-723DFA0EC98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063627-8939-45F4-8E9F-E7F494A81035}">
      <dgm:prSet/>
      <dgm:spPr/>
      <dgm:t>
        <a:bodyPr/>
        <a:lstStyle/>
        <a:p>
          <a:r>
            <a:rPr lang="th-TH" dirty="0"/>
            <a:t>1.พัฒนาศักยภาพบุคลากร ด้านความรู้ที่เกี่ยวข้องเพื่อนำไปพัฒนาการทำงาน </a:t>
          </a:r>
          <a:endParaRPr lang="en-US" dirty="0"/>
        </a:p>
      </dgm:t>
    </dgm:pt>
    <dgm:pt modelId="{347B9A98-9F0E-4951-AD81-A8171C167CD0}" type="parTrans" cxnId="{15C81211-A380-4951-9586-B9DB77939F5C}">
      <dgm:prSet/>
      <dgm:spPr/>
      <dgm:t>
        <a:bodyPr/>
        <a:lstStyle/>
        <a:p>
          <a:endParaRPr lang="en-US"/>
        </a:p>
      </dgm:t>
    </dgm:pt>
    <dgm:pt modelId="{0FEDEDAA-587A-4E14-B9D0-FC92D4F7DA10}" type="sibTrans" cxnId="{15C81211-A380-4951-9586-B9DB77939F5C}">
      <dgm:prSet/>
      <dgm:spPr/>
      <dgm:t>
        <a:bodyPr/>
        <a:lstStyle/>
        <a:p>
          <a:endParaRPr lang="en-US"/>
        </a:p>
      </dgm:t>
    </dgm:pt>
    <dgm:pt modelId="{9809DB8A-BC10-4934-A735-2314F9B6E141}">
      <dgm:prSet/>
      <dgm:spPr/>
      <dgm:t>
        <a:bodyPr/>
        <a:lstStyle/>
        <a:p>
          <a:r>
            <a:rPr lang="th-TH" dirty="0"/>
            <a:t>2.ส่งเสริมสร้างสรรค์ผลงาน ทั้งด้านงานวิจัย งานบริการวิชาการ </a:t>
          </a:r>
          <a:endParaRPr lang="en-US" dirty="0"/>
        </a:p>
      </dgm:t>
    </dgm:pt>
    <dgm:pt modelId="{7662D9B7-A308-4899-9E07-98878DC378E5}" type="parTrans" cxnId="{A525F3C5-F99A-4361-8BD4-12A4861A04AF}">
      <dgm:prSet/>
      <dgm:spPr/>
      <dgm:t>
        <a:bodyPr/>
        <a:lstStyle/>
        <a:p>
          <a:endParaRPr lang="en-US"/>
        </a:p>
      </dgm:t>
    </dgm:pt>
    <dgm:pt modelId="{645EE535-BC16-442A-A81C-C46B1E787CEB}" type="sibTrans" cxnId="{A525F3C5-F99A-4361-8BD4-12A4861A04AF}">
      <dgm:prSet/>
      <dgm:spPr/>
      <dgm:t>
        <a:bodyPr/>
        <a:lstStyle/>
        <a:p>
          <a:endParaRPr lang="en-US"/>
        </a:p>
      </dgm:t>
    </dgm:pt>
    <dgm:pt modelId="{B3F1D3A9-9948-4600-A09C-ACA092A69893}" type="pres">
      <dgm:prSet presAssocID="{8B159B76-1E18-4122-AAE4-723DFA0EC985}" presName="linear" presStyleCnt="0">
        <dgm:presLayoutVars>
          <dgm:animLvl val="lvl"/>
          <dgm:resizeHandles val="exact"/>
        </dgm:presLayoutVars>
      </dgm:prSet>
      <dgm:spPr/>
    </dgm:pt>
    <dgm:pt modelId="{DB7AE148-55DA-47A9-BC59-7DEC0DBF3CC9}" type="pres">
      <dgm:prSet presAssocID="{CE063627-8939-45F4-8E9F-E7F494A8103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91886BC-F1AA-4E7C-9526-04D98054A5AA}" type="pres">
      <dgm:prSet presAssocID="{0FEDEDAA-587A-4E14-B9D0-FC92D4F7DA10}" presName="spacer" presStyleCnt="0"/>
      <dgm:spPr/>
    </dgm:pt>
    <dgm:pt modelId="{7CA5ADE5-9AC5-46D8-8620-EAC30BF78618}" type="pres">
      <dgm:prSet presAssocID="{9809DB8A-BC10-4934-A735-2314F9B6E14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5C81211-A380-4951-9586-B9DB77939F5C}" srcId="{8B159B76-1E18-4122-AAE4-723DFA0EC985}" destId="{CE063627-8939-45F4-8E9F-E7F494A81035}" srcOrd="0" destOrd="0" parTransId="{347B9A98-9F0E-4951-AD81-A8171C167CD0}" sibTransId="{0FEDEDAA-587A-4E14-B9D0-FC92D4F7DA10}"/>
    <dgm:cxn modelId="{9A65FA59-3278-4F81-BABC-56443C8C0554}" type="presOf" srcId="{8B159B76-1E18-4122-AAE4-723DFA0EC985}" destId="{B3F1D3A9-9948-4600-A09C-ACA092A69893}" srcOrd="0" destOrd="0" presId="urn:microsoft.com/office/officeart/2005/8/layout/vList2"/>
    <dgm:cxn modelId="{49ACD385-4BE2-413C-9B73-6A60401108BA}" type="presOf" srcId="{9809DB8A-BC10-4934-A735-2314F9B6E141}" destId="{7CA5ADE5-9AC5-46D8-8620-EAC30BF78618}" srcOrd="0" destOrd="0" presId="urn:microsoft.com/office/officeart/2005/8/layout/vList2"/>
    <dgm:cxn modelId="{A525F3C5-F99A-4361-8BD4-12A4861A04AF}" srcId="{8B159B76-1E18-4122-AAE4-723DFA0EC985}" destId="{9809DB8A-BC10-4934-A735-2314F9B6E141}" srcOrd="1" destOrd="0" parTransId="{7662D9B7-A308-4899-9E07-98878DC378E5}" sibTransId="{645EE535-BC16-442A-A81C-C46B1E787CEB}"/>
    <dgm:cxn modelId="{C9A591CB-D173-4E2D-9BDD-27E8FF17DB31}" type="presOf" srcId="{CE063627-8939-45F4-8E9F-E7F494A81035}" destId="{DB7AE148-55DA-47A9-BC59-7DEC0DBF3CC9}" srcOrd="0" destOrd="0" presId="urn:microsoft.com/office/officeart/2005/8/layout/vList2"/>
    <dgm:cxn modelId="{9E654CD7-5BB6-495B-BB4F-12AE660C9C1C}" type="presParOf" srcId="{B3F1D3A9-9948-4600-A09C-ACA092A69893}" destId="{DB7AE148-55DA-47A9-BC59-7DEC0DBF3CC9}" srcOrd="0" destOrd="0" presId="urn:microsoft.com/office/officeart/2005/8/layout/vList2"/>
    <dgm:cxn modelId="{D4BED2CE-23E8-489E-A320-9FAAA0611457}" type="presParOf" srcId="{B3F1D3A9-9948-4600-A09C-ACA092A69893}" destId="{291886BC-F1AA-4E7C-9526-04D98054A5AA}" srcOrd="1" destOrd="0" presId="urn:microsoft.com/office/officeart/2005/8/layout/vList2"/>
    <dgm:cxn modelId="{BD903517-E0B3-4369-88EE-023AA07D564A}" type="presParOf" srcId="{B3F1D3A9-9948-4600-A09C-ACA092A69893}" destId="{7CA5ADE5-9AC5-46D8-8620-EAC30BF786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9A481-F52C-4C61-8989-C2FFD72FF245}">
      <dsp:nvSpPr>
        <dsp:cNvPr id="0" name=""/>
        <dsp:cNvSpPr/>
      </dsp:nvSpPr>
      <dsp:spPr>
        <a:xfrm>
          <a:off x="0" y="2604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478A0-956A-4ABE-BA72-0A44AD80154D}">
      <dsp:nvSpPr>
        <dsp:cNvPr id="0" name=""/>
        <dsp:cNvSpPr/>
      </dsp:nvSpPr>
      <dsp:spPr>
        <a:xfrm>
          <a:off x="0" y="2604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/>
            <a:t>พัฒนาศักยภาพบุคลากร </a:t>
          </a:r>
          <a:endParaRPr lang="en-US" sz="6500" kern="1200"/>
        </a:p>
      </dsp:txBody>
      <dsp:txXfrm>
        <a:off x="0" y="2604"/>
        <a:ext cx="6096000" cy="1776263"/>
      </dsp:txXfrm>
    </dsp:sp>
    <dsp:sp modelId="{27B0D82F-6F26-486E-ACD2-866AF715334A}">
      <dsp:nvSpPr>
        <dsp:cNvPr id="0" name=""/>
        <dsp:cNvSpPr/>
      </dsp:nvSpPr>
      <dsp:spPr>
        <a:xfrm>
          <a:off x="0" y="1778868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7879D-44ED-4FB4-9CFD-9D4BCA89ABCA}">
      <dsp:nvSpPr>
        <dsp:cNvPr id="0" name=""/>
        <dsp:cNvSpPr/>
      </dsp:nvSpPr>
      <dsp:spPr>
        <a:xfrm>
          <a:off x="0" y="1778868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/>
            <a:t>สร้างสรรค์งาน </a:t>
          </a:r>
          <a:endParaRPr lang="en-US" sz="6500" kern="1200"/>
        </a:p>
      </dsp:txBody>
      <dsp:txXfrm>
        <a:off x="0" y="1778868"/>
        <a:ext cx="6096000" cy="1776263"/>
      </dsp:txXfrm>
    </dsp:sp>
    <dsp:sp modelId="{C9EEE2EB-2B90-4892-BB9E-22A2581EB978}">
      <dsp:nvSpPr>
        <dsp:cNvPr id="0" name=""/>
        <dsp:cNvSpPr/>
      </dsp:nvSpPr>
      <dsp:spPr>
        <a:xfrm>
          <a:off x="0" y="3555131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C5F21-E2CD-4CBE-B9FB-BD7B5D62ACFE}">
      <dsp:nvSpPr>
        <dsp:cNvPr id="0" name=""/>
        <dsp:cNvSpPr/>
      </dsp:nvSpPr>
      <dsp:spPr>
        <a:xfrm>
          <a:off x="0" y="3555131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/>
            <a:t>พัฒนาองค์ความรู้</a:t>
          </a:r>
          <a:endParaRPr lang="en-US" sz="6500" kern="1200"/>
        </a:p>
      </dsp:txBody>
      <dsp:txXfrm>
        <a:off x="0" y="3555131"/>
        <a:ext cx="6096000" cy="1776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48FB0-D5D2-4C9F-B2A3-9CD9FCFBD728}">
      <dsp:nvSpPr>
        <dsp:cNvPr id="0" name=""/>
        <dsp:cNvSpPr/>
      </dsp:nvSpPr>
      <dsp:spPr>
        <a:xfrm>
          <a:off x="0" y="2604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A2868-171A-4E8A-89A2-BEF8F7718216}">
      <dsp:nvSpPr>
        <dsp:cNvPr id="0" name=""/>
        <dsp:cNvSpPr/>
      </dsp:nvSpPr>
      <dsp:spPr>
        <a:xfrm>
          <a:off x="0" y="2604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kern="1200"/>
            <a:t>1. พัฒนาศักยภาพบุคลากร ให้มีความรู้ความเชี่ยวชาญคุณลักษณะของงาน มีคุณธรรม จริยธรรม</a:t>
          </a:r>
          <a:endParaRPr lang="en-US" sz="2500" kern="1200"/>
        </a:p>
      </dsp:txBody>
      <dsp:txXfrm>
        <a:off x="0" y="2604"/>
        <a:ext cx="6096000" cy="1776263"/>
      </dsp:txXfrm>
    </dsp:sp>
    <dsp:sp modelId="{87C6EB73-2B80-4ABE-A979-F335956D1544}">
      <dsp:nvSpPr>
        <dsp:cNvPr id="0" name=""/>
        <dsp:cNvSpPr/>
      </dsp:nvSpPr>
      <dsp:spPr>
        <a:xfrm>
          <a:off x="0" y="1778868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49360-386E-41FD-B4DD-F3E8456E3D4E}">
      <dsp:nvSpPr>
        <dsp:cNvPr id="0" name=""/>
        <dsp:cNvSpPr/>
      </dsp:nvSpPr>
      <dsp:spPr>
        <a:xfrm>
          <a:off x="0" y="1778868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kern="1200"/>
            <a:t>2. สร้างสรรค์ผลงาน ทั้งด้านงานวิจัย งานบริการวิชาการ ด้านการส่งเสริมพัฒนาการเรียนการสอน ทำนุบำรุงศิลปะ วัฒนธรรม และสืบสานภูมิปัญญาท้องถิ่นสอดคล้องตามพันธกิจของมหาวิทยาลัย </a:t>
          </a:r>
          <a:endParaRPr lang="en-US" sz="2500" kern="1200"/>
        </a:p>
      </dsp:txBody>
      <dsp:txXfrm>
        <a:off x="0" y="1778868"/>
        <a:ext cx="6096000" cy="1776263"/>
      </dsp:txXfrm>
    </dsp:sp>
    <dsp:sp modelId="{F416B3FE-2E4B-4CD8-AF69-83240C616250}">
      <dsp:nvSpPr>
        <dsp:cNvPr id="0" name=""/>
        <dsp:cNvSpPr/>
      </dsp:nvSpPr>
      <dsp:spPr>
        <a:xfrm>
          <a:off x="0" y="3555131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BA3C3-D448-42A3-9F4D-D479F2045EAB}">
      <dsp:nvSpPr>
        <dsp:cNvPr id="0" name=""/>
        <dsp:cNvSpPr/>
      </dsp:nvSpPr>
      <dsp:spPr>
        <a:xfrm>
          <a:off x="0" y="3555131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kern="1200"/>
            <a:t>3. พัฒนาองค์ความรู้ ทั้งการสร้างสรรค์องค์ความรู้ใหม่ การนำองค์ความรู้ที่มีอยู่ไปใช้ให้เกิดประโยชน์ บรรลุประสิทธิภาพและประสิทธิผลตลอดจนการรักษาต่อยอดองค์ความรู้นั้นให้ทันสมัยและสามารถนำไปใช้ได้จริงและเหมาะ สมกับงาน และเกิดประโยชน์</a:t>
          </a:r>
          <a:endParaRPr lang="en-US" sz="2500" kern="1200"/>
        </a:p>
      </dsp:txBody>
      <dsp:txXfrm>
        <a:off x="0" y="3555131"/>
        <a:ext cx="6096000" cy="17762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AE148-55DA-47A9-BC59-7DEC0DBF3CC9}">
      <dsp:nvSpPr>
        <dsp:cNvPr id="0" name=""/>
        <dsp:cNvSpPr/>
      </dsp:nvSpPr>
      <dsp:spPr>
        <a:xfrm>
          <a:off x="0" y="734337"/>
          <a:ext cx="6139252" cy="1867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200" kern="1200" dirty="0"/>
            <a:t>1.พัฒนาศักยภาพบุคลากร ด้านความรู้ที่เกี่ยวข้องเพื่อนำไปพัฒนาการทำงาน </a:t>
          </a:r>
          <a:endParaRPr lang="en-US" sz="4200" kern="1200" dirty="0"/>
        </a:p>
      </dsp:txBody>
      <dsp:txXfrm>
        <a:off x="91155" y="825492"/>
        <a:ext cx="5956942" cy="1685009"/>
      </dsp:txXfrm>
    </dsp:sp>
    <dsp:sp modelId="{7CA5ADE5-9AC5-46D8-8620-EAC30BF78618}">
      <dsp:nvSpPr>
        <dsp:cNvPr id="0" name=""/>
        <dsp:cNvSpPr/>
      </dsp:nvSpPr>
      <dsp:spPr>
        <a:xfrm>
          <a:off x="0" y="2722617"/>
          <a:ext cx="6139252" cy="1867319"/>
        </a:xfrm>
        <a:prstGeom prst="roundRect">
          <a:avLst/>
        </a:prstGeom>
        <a:solidFill>
          <a:schemeClr val="accent2">
            <a:hueOff val="-1511052"/>
            <a:satOff val="-577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200" kern="1200" dirty="0"/>
            <a:t>2.ส่งเสริมสร้างสรรค์ผลงาน ทั้งด้านงานวิจัย งานบริการวิชาการ </a:t>
          </a:r>
          <a:endParaRPr lang="en-US" sz="4200" kern="1200" dirty="0"/>
        </a:p>
      </dsp:txBody>
      <dsp:txXfrm>
        <a:off x="91155" y="2813772"/>
        <a:ext cx="5956942" cy="168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36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E6AE31-0036-45C4-817F-6FCAF502E0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555" r="1" b="1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456BF-E5BD-4408-844D-38417A981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th-TH" sz="4400"/>
              <a:t>การจัดการความรู้ (</a:t>
            </a:r>
            <a:r>
              <a:rPr lang="en-US" sz="4400"/>
              <a:t>Knowledge Management)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7906D-D236-46BD-8CB8-D31166EE6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th-TH" sz="3600" b="1" dirty="0"/>
              <a:t>คณะทันตแพทยศาสตร์ มหาวิทยาลัยเนชั่น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9124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5198-8EB3-40B4-891E-86102A7A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ชื่อโครงการ/กิจกรรม </a:t>
            </a:r>
            <a:br>
              <a:rPr lang="en-US" dirty="0"/>
            </a:br>
            <a:r>
              <a:rPr lang="th-TH" sz="4000" b="1" dirty="0">
                <a:solidFill>
                  <a:srgbClr val="FFC000"/>
                </a:solidFill>
              </a:rPr>
              <a:t>การแลกเปลี่ยนเรียนรู้ด้านเทคนิคการสอนตามทักษะการเรียนรู้ในศตวรรษที่ 21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86817-FA9A-4642-80F7-2AD74495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260574"/>
          </a:xfrm>
        </p:spPr>
        <p:txBody>
          <a:bodyPr>
            <a:normAutofit/>
          </a:bodyPr>
          <a:lstStyle/>
          <a:p>
            <a:r>
              <a:rPr lang="th-TH" sz="3200" dirty="0"/>
              <a:t>ลำดับขั้นตอนกระบวนการ </a:t>
            </a:r>
            <a:r>
              <a:rPr lang="en-US" sz="3200" dirty="0"/>
              <a:t>KM</a:t>
            </a:r>
          </a:p>
          <a:p>
            <a:pPr lvl="1"/>
            <a:r>
              <a:rPr lang="en-US" sz="2800" dirty="0"/>
              <a:t>1.</a:t>
            </a:r>
            <a:r>
              <a:rPr lang="th-TH" sz="2800" dirty="0"/>
              <a:t>การบ่งชี้ความรู้</a:t>
            </a:r>
            <a:r>
              <a:rPr lang="en-US" sz="2800" dirty="0"/>
              <a:t> : </a:t>
            </a:r>
            <a:r>
              <a:rPr lang="th-TH" sz="2800" dirty="0"/>
              <a:t>รายละเอียดวิธีการเทคนิคและวิธีการสร้างแบบแผนการจัดการเรียนการสอนตามทักษะการเรียนรู้ในศตวรรษที่ 21</a:t>
            </a:r>
            <a:endParaRPr lang="en-US" sz="2800" dirty="0"/>
          </a:p>
          <a:p>
            <a:pPr lvl="1"/>
            <a:r>
              <a:rPr lang="en-US" sz="2800" dirty="0"/>
              <a:t>2. </a:t>
            </a:r>
            <a:r>
              <a:rPr lang="th-TH" sz="2800" dirty="0"/>
              <a:t>การสร้างและแสวงหาความรู้</a:t>
            </a:r>
            <a:r>
              <a:rPr lang="en-US" sz="2800" dirty="0"/>
              <a:t> : </a:t>
            </a:r>
            <a:r>
              <a:rPr lang="th-TH" sz="2800" dirty="0"/>
              <a:t>มีตัวอย่าง เทคนิคและวิธีการสร้างแบบ แผนการจัดการเรียนการสอนตามทักษะการเรียนรู้ในศตวรรษที่ 21</a:t>
            </a:r>
            <a:endParaRPr lang="en-US" sz="2800" dirty="0"/>
          </a:p>
          <a:p>
            <a:pPr lvl="1"/>
            <a:r>
              <a:rPr lang="en-US" sz="2800" dirty="0"/>
              <a:t>3. </a:t>
            </a:r>
            <a:r>
              <a:rPr lang="th-TH" sz="2800" dirty="0"/>
              <a:t>การจัดความรู้ให้เป็นระบบ</a:t>
            </a:r>
            <a:r>
              <a:rPr lang="en-US" sz="2800" dirty="0"/>
              <a:t> : </a:t>
            </a:r>
            <a:r>
              <a:rPr lang="th-TH" sz="2800" dirty="0"/>
              <a:t>คู่มือและวิธีการสร้างแบบแผนการจัดการเรียนการสอนเพื่อเสริม สร้างทักษะการเรียนรู้ในศตวรรษที่ 21: การอบรมการสร้างแบบจัดการเรียนการสอนแบบออนไลน์”</a:t>
            </a:r>
          </a:p>
          <a:p>
            <a:pPr lvl="1"/>
            <a:endParaRPr lang="th-TH" sz="2800" dirty="0"/>
          </a:p>
          <a:p>
            <a:pPr lvl="1"/>
            <a:endParaRPr lang="th-TH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224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5198-8EB3-40B4-891E-86102A7A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ชื่อโครงการ/กิจกรรม </a:t>
            </a:r>
            <a:br>
              <a:rPr lang="en-US" dirty="0"/>
            </a:br>
            <a:r>
              <a:rPr lang="th-TH" sz="4000" b="1" dirty="0">
                <a:solidFill>
                  <a:srgbClr val="FFC000"/>
                </a:solidFill>
              </a:rPr>
              <a:t>การแลกเปลี่ยนเรียนรู้ด้านเทคนิคการสอนตามทักษะการเรียนรู้ในศตวรรษที่ 21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86817-FA9A-4642-80F7-2AD74495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260574"/>
          </a:xfrm>
        </p:spPr>
        <p:txBody>
          <a:bodyPr>
            <a:normAutofit/>
          </a:bodyPr>
          <a:lstStyle/>
          <a:p>
            <a:r>
              <a:rPr lang="th-TH" sz="3200" dirty="0"/>
              <a:t>ลำดับขั้นตอนกระบวนการ </a:t>
            </a:r>
            <a:r>
              <a:rPr lang="en-US" sz="3200" dirty="0"/>
              <a:t>KM</a:t>
            </a:r>
          </a:p>
          <a:p>
            <a:pPr lvl="1"/>
            <a:r>
              <a:rPr lang="en-US" sz="2800" dirty="0"/>
              <a:t>4.</a:t>
            </a:r>
            <a:r>
              <a:rPr lang="th-TH" sz="2800" dirty="0"/>
              <a:t> การประมวลและกลั่นกรองความรู้</a:t>
            </a:r>
            <a:r>
              <a:rPr lang="en-US" sz="2800" dirty="0"/>
              <a:t> : </a:t>
            </a:r>
            <a:r>
              <a:rPr lang="th-TH" sz="2800" dirty="0"/>
              <a:t>เอกสารคู่มือแบบแผนการจัดการเรียนการสอนเพื่อเสริม สร้างทักษะการเรียนรู้ในศตวรรษที่ 21: การอบรมการสร้างแบบจัดการเรียนการสอนแบบออนไลน์”</a:t>
            </a:r>
            <a:endParaRPr lang="en-US" sz="2800" dirty="0"/>
          </a:p>
          <a:p>
            <a:pPr lvl="1"/>
            <a:r>
              <a:rPr lang="en-US" sz="2800" dirty="0"/>
              <a:t>5. </a:t>
            </a:r>
            <a:r>
              <a:rPr lang="th-TH" sz="2800" dirty="0"/>
              <a:t>การเข้าถึงความรู้</a:t>
            </a:r>
            <a:r>
              <a:rPr lang="en-US" sz="2800" dirty="0"/>
              <a:t> : </a:t>
            </a:r>
            <a:r>
              <a:rPr lang="th-TH" sz="2800" dirty="0"/>
              <a:t>จัดทำเอกสารเผยแพร่ความรู้เกี่ยวกับแบบแผน การจัดการเรียนการสอนเพื่อเสริม สร้างทักษะการเรียนรู้ในศตวรรษที่ 21: การอบรมการสร้างแบบจัดการเรียนการสอนแบบออนไลน์”</a:t>
            </a:r>
            <a:endParaRPr lang="en-US" sz="2800" dirty="0"/>
          </a:p>
          <a:p>
            <a:pPr lvl="1"/>
            <a:r>
              <a:rPr lang="en-US" sz="2800" dirty="0"/>
              <a:t>6. </a:t>
            </a:r>
            <a:r>
              <a:rPr lang="th-TH" sz="2800" dirty="0"/>
              <a:t>การแบ่งปันแลกเปลี่ยนความรู้</a:t>
            </a:r>
            <a:r>
              <a:rPr lang="en-US" sz="2800" dirty="0"/>
              <a:t> : </a:t>
            </a:r>
            <a:r>
              <a:rPr lang="th-TH" sz="2800" dirty="0"/>
              <a:t>คณาจารย์แลกเปลี่ยนเรียน รู้ระหว่างกันโดยการแบ่ง ปันกัน แสดงความเห็นร่วมกันในแต่ละวิชา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076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5198-8EB3-40B4-891E-86102A7A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ชื่อโครงการ/กิจกรรม </a:t>
            </a:r>
            <a:br>
              <a:rPr lang="en-US" dirty="0"/>
            </a:br>
            <a:r>
              <a:rPr lang="th-TH" sz="4000" b="1" dirty="0">
                <a:solidFill>
                  <a:srgbClr val="FFC000"/>
                </a:solidFill>
              </a:rPr>
              <a:t>การแลกเปลี่ยนเรียนรู้ด้านเทคนิคการสอนตามทักษะการเรียนรู้ในศตวรรษที่ 21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86817-FA9A-4642-80F7-2AD74495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260574"/>
          </a:xfrm>
        </p:spPr>
        <p:txBody>
          <a:bodyPr>
            <a:normAutofit/>
          </a:bodyPr>
          <a:lstStyle/>
          <a:p>
            <a:r>
              <a:rPr lang="th-TH" sz="3200" dirty="0"/>
              <a:t>ลำดับขั้นตอนกระบวนการ </a:t>
            </a:r>
            <a:r>
              <a:rPr lang="en-US" sz="3200" dirty="0"/>
              <a:t>KM</a:t>
            </a:r>
          </a:p>
          <a:p>
            <a:pPr lvl="1"/>
            <a:r>
              <a:rPr lang="en-US" sz="2800" dirty="0"/>
              <a:t>7. </a:t>
            </a:r>
            <a:r>
              <a:rPr lang="th-TH" sz="2800" dirty="0"/>
              <a:t>การเรียนรู้</a:t>
            </a:r>
            <a:r>
              <a:rPr lang="en-US" sz="2800" dirty="0"/>
              <a:t> : </a:t>
            </a:r>
            <a:r>
              <a:rPr lang="th-TH" sz="2800" dirty="0"/>
              <a:t>อาจารย์ นำแบบแผน การจัดการเรียนการสอนเพื่อเสริม สร้างทักษะการเรียนรู้ในศตวรรษที่ 21: การอบรมการสร้างแบบจัดการเรียนการสอนแบบออนไลน์”ไปใช้ในรายวิชาที่ตนเองสอน</a:t>
            </a:r>
            <a:endParaRPr lang="en-US" sz="2800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r>
              <a:rPr lang="en-US" sz="2800" dirty="0">
                <a:solidFill>
                  <a:srgbClr val="FFC000">
                    <a:alpha val="70000"/>
                  </a:srgbClr>
                </a:solidFill>
              </a:rPr>
              <a:t>**</a:t>
            </a:r>
            <a:r>
              <a:rPr lang="th-TH" sz="2800" dirty="0">
                <a:solidFill>
                  <a:srgbClr val="FFC000">
                    <a:alpha val="70000"/>
                  </a:srgbClr>
                </a:solidFill>
              </a:rPr>
              <a:t>อย่างน้อยจำนวน 1 ราย วิชา ที่อาจารย์จัดทำแบบแผนการจัดการเรียนการสอนตามทักษะการเรียนรู้ในศตวรรษที่ 21</a:t>
            </a:r>
            <a:endParaRPr lang="en-US" sz="2800" dirty="0">
              <a:solidFill>
                <a:srgbClr val="FFC000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5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D4A26-FD19-47B3-A71D-DB1DC773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th-TH" sz="3200" dirty="0">
                <a:solidFill>
                  <a:srgbClr val="FFFFFF"/>
                </a:solidFill>
              </a:rPr>
              <a:t>วิสัยทัศน์ </a:t>
            </a:r>
            <a:br>
              <a:rPr lang="th-TH" sz="3200" dirty="0">
                <a:solidFill>
                  <a:srgbClr val="FFFFFF"/>
                </a:solidFill>
              </a:rPr>
            </a:br>
            <a:r>
              <a:rPr lang="th-TH" sz="3200" dirty="0">
                <a:solidFill>
                  <a:srgbClr val="FFFFFF"/>
                </a:solidFill>
              </a:rPr>
              <a:t>(การจัดทำ </a:t>
            </a:r>
            <a:r>
              <a:rPr lang="en-US" sz="3200" dirty="0">
                <a:solidFill>
                  <a:srgbClr val="FFFFFF"/>
                </a:solidFill>
              </a:rPr>
              <a:t>KM)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AFDF57-9E26-46BC-9F1E-94F6B8F4E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681880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67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48DBD-7EE5-4A70-A0AF-9A6345BA4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th-TH" sz="3200" b="1" dirty="0">
                <a:solidFill>
                  <a:srgbClr val="FFFFFF"/>
                </a:solidFill>
              </a:rPr>
              <a:t>พันธกิจ </a:t>
            </a:r>
            <a:br>
              <a:rPr lang="th-TH" sz="3200" b="1" dirty="0">
                <a:solidFill>
                  <a:srgbClr val="FFFFFF"/>
                </a:solidFill>
              </a:rPr>
            </a:br>
            <a:r>
              <a:rPr lang="th-TH" sz="3200" b="1" dirty="0">
                <a:solidFill>
                  <a:srgbClr val="FFFFFF"/>
                </a:solidFill>
              </a:rPr>
              <a:t>(การจัดทำ </a:t>
            </a:r>
            <a:r>
              <a:rPr lang="en-US" sz="3200" b="1" dirty="0">
                <a:solidFill>
                  <a:srgbClr val="FFFFFF"/>
                </a:solidFill>
              </a:rPr>
              <a:t>KM)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5B2CF4-E828-4A64-ADE8-C141FC21A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402688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52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5E8271-D5FF-4A58-A151-6D825CF02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39897" cy="3809999"/>
          </a:xfrm>
          <a:custGeom>
            <a:avLst/>
            <a:gdLst>
              <a:gd name="connsiteX0" fmla="*/ 0 w 4939897"/>
              <a:gd name="connsiteY0" fmla="*/ 0 h 1934415"/>
              <a:gd name="connsiteX1" fmla="*/ 4465929 w 4939897"/>
              <a:gd name="connsiteY1" fmla="*/ 0 h 1934415"/>
              <a:gd name="connsiteX2" fmla="*/ 4488924 w 4939897"/>
              <a:gd name="connsiteY2" fmla="*/ 19060 h 1934415"/>
              <a:gd name="connsiteX3" fmla="*/ 4930284 w 4939897"/>
              <a:gd name="connsiteY3" fmla="*/ 902192 h 1934415"/>
              <a:gd name="connsiteX4" fmla="*/ 4062070 w 4939897"/>
              <a:gd name="connsiteY4" fmla="*/ 1639180 h 1934415"/>
              <a:gd name="connsiteX5" fmla="*/ 2991177 w 4939897"/>
              <a:gd name="connsiteY5" fmla="*/ 1934355 h 1934415"/>
              <a:gd name="connsiteX6" fmla="*/ 1001442 w 4939897"/>
              <a:gd name="connsiteY6" fmla="*/ 1260124 h 1934415"/>
              <a:gd name="connsiteX7" fmla="*/ 294151 w 4939897"/>
              <a:gd name="connsiteY7" fmla="*/ 1060052 h 1934415"/>
              <a:gd name="connsiteX8" fmla="*/ 0 w 4939897"/>
              <a:gd name="connsiteY8" fmla="*/ 989104 h 1934415"/>
              <a:gd name="connsiteX9" fmla="*/ 0 w 4939897"/>
              <a:gd name="connsiteY9" fmla="*/ 0 h 193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39897" h="1934415">
                <a:moveTo>
                  <a:pt x="0" y="0"/>
                </a:moveTo>
                <a:lnTo>
                  <a:pt x="4465929" y="0"/>
                </a:lnTo>
                <a:lnTo>
                  <a:pt x="4488924" y="19060"/>
                </a:lnTo>
                <a:cubicBezTo>
                  <a:pt x="4783094" y="277980"/>
                  <a:pt x="4987466" y="609911"/>
                  <a:pt x="4930284" y="902192"/>
                </a:cubicBezTo>
                <a:cubicBezTo>
                  <a:pt x="4861323" y="1254367"/>
                  <a:pt x="4448191" y="1461726"/>
                  <a:pt x="4062070" y="1639180"/>
                </a:cubicBezTo>
                <a:cubicBezTo>
                  <a:pt x="3741231" y="1786528"/>
                  <a:pt x="3401594" y="1937890"/>
                  <a:pt x="2991177" y="1934355"/>
                </a:cubicBezTo>
                <a:cubicBezTo>
                  <a:pt x="2307904" y="1928562"/>
                  <a:pt x="1665224" y="1509149"/>
                  <a:pt x="1001442" y="1260124"/>
                </a:cubicBezTo>
                <a:cubicBezTo>
                  <a:pt x="806589" y="1187040"/>
                  <a:pt x="560285" y="1124281"/>
                  <a:pt x="294151" y="1060052"/>
                </a:cubicBezTo>
                <a:lnTo>
                  <a:pt x="0" y="9891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57EE8C-FE10-429F-8B6B-A1D64D76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3853249" cy="2286000"/>
          </a:xfrm>
        </p:spPr>
        <p:txBody>
          <a:bodyPr anchor="t">
            <a:normAutofit/>
          </a:bodyPr>
          <a:lstStyle/>
          <a:p>
            <a:r>
              <a:rPr lang="th-TH" sz="3200">
                <a:solidFill>
                  <a:srgbClr val="FFFFFF"/>
                </a:solidFill>
              </a:rPr>
              <a:t>เป้าหมาย (ปัจจัย) ประจำปีการศึกษา </a:t>
            </a:r>
            <a:r>
              <a:rPr lang="en-US" sz="3200">
                <a:solidFill>
                  <a:srgbClr val="FFFFFF"/>
                </a:solidFill>
              </a:rPr>
              <a:t>2563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5E7DAE-0831-45F9-BBA2-9BBD2E397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493E929-55A8-46F3-836C-1C37C8975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3A5B56-7334-40F5-967F-B660C993A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199177"/>
              </p:ext>
            </p:extLst>
          </p:nvPr>
        </p:nvGraphicFramePr>
        <p:xfrm>
          <a:off x="5290748" y="771726"/>
          <a:ext cx="6139252" cy="5324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57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FB9A-034F-4622-80BF-5008F214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การกำหนดตัวชี้วัดตามเป้าหมาย(ปัจจัย)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5768-511D-4F3A-BF61-CEFA5F2EA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>
                    <a:alpha val="70000"/>
                  </a:srgbClr>
                </a:solidFill>
              </a:rPr>
              <a:t>ปัจจัยที่ 1  </a:t>
            </a:r>
            <a:endParaRPr lang="en-US" sz="3600" b="1" dirty="0">
              <a:solidFill>
                <a:srgbClr val="FFC000">
                  <a:alpha val="70000"/>
                </a:srgbClr>
              </a:solidFill>
            </a:endParaRPr>
          </a:p>
          <a:p>
            <a:pPr lvl="1"/>
            <a:r>
              <a:rPr lang="th-TH" sz="3200" b="1" dirty="0"/>
              <a:t>พัฒนาศักยภาพบุคลากร ด้านความรู้ที่เกี่ยวข้องเพื่อนำไปพัฒนาการทำงาน </a:t>
            </a:r>
          </a:p>
          <a:p>
            <a:r>
              <a:rPr lang="th-TH" sz="3200" b="1" dirty="0"/>
              <a:t>ขอบเขตการจัดการความรู้ (</a:t>
            </a:r>
            <a:r>
              <a:rPr lang="en-US" sz="3200" b="1" dirty="0"/>
              <a:t>KM Focus Area) </a:t>
            </a:r>
          </a:p>
          <a:p>
            <a:pPr lvl="1"/>
            <a:r>
              <a:rPr lang="th-TH" sz="2800" b="1" dirty="0"/>
              <a:t>การเสริมสร้างการจัดการเรียนการสอนตามทักษะการเรียนรู้ในศตวรรษที่ 21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2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5CEB6-EBD4-43A5-B483-61905D00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33670"/>
            <a:ext cx="10668000" cy="5070413"/>
          </a:xfrm>
        </p:spPr>
        <p:txBody>
          <a:bodyPr>
            <a:normAutofit lnSpcReduction="10000"/>
          </a:bodyPr>
          <a:lstStyle/>
          <a:p>
            <a:r>
              <a:rPr lang="th-TH" sz="3200" b="1" dirty="0"/>
              <a:t>เป้าหมาย </a:t>
            </a:r>
            <a:r>
              <a:rPr lang="en-US" sz="3200" b="1" dirty="0"/>
              <a:t>KM </a:t>
            </a:r>
          </a:p>
          <a:p>
            <a:pPr lvl="1"/>
            <a:r>
              <a:rPr lang="th-TH" sz="2800" dirty="0"/>
              <a:t>เพื่อส่งเสริมให้อาจารย์มีความรู้ความสามารถในการจัดการเรียนการสอนเพื่อเสริมสร้างทักษะการเรียนรู้ในศตวรรษที่ 21 ให้กับนิสิตมากขึ้น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ตัวชี้วัดความสำเร็จที่ได้เป็นรูปธรรม</a:t>
            </a:r>
          </a:p>
          <a:p>
            <a:pPr lvl="1"/>
            <a:r>
              <a:rPr lang="th-TH" sz="2800" dirty="0"/>
              <a:t>ระดับความสำเร็จในการนำความรู้ไปขยายผลในการจัดการเรียนการสอนของอาจารย์</a:t>
            </a:r>
          </a:p>
          <a:p>
            <a:pPr lvl="1"/>
            <a:r>
              <a:rPr lang="th-TH" sz="2800" dirty="0"/>
              <a:t>แบบแผนการจัดการเรียนการสอนตามทักษะการเรียนรู้ในศตวรรษที่ 21 ของอาจารย์ในรายวิชาที่สอน</a:t>
            </a:r>
            <a:endParaRPr lang="en-US" sz="2800" dirty="0"/>
          </a:p>
          <a:p>
            <a:r>
              <a:rPr lang="th-TH" sz="3200" dirty="0"/>
              <a:t>ชื่อโครงการ/กิจกรรม </a:t>
            </a:r>
            <a:endParaRPr lang="en-US" sz="3200" dirty="0"/>
          </a:p>
          <a:p>
            <a:pPr lvl="1"/>
            <a:r>
              <a:rPr lang="th-TH" sz="2800" b="1" dirty="0">
                <a:solidFill>
                  <a:srgbClr val="FFC000">
                    <a:alpha val="70000"/>
                  </a:srgbClr>
                </a:solidFill>
              </a:rPr>
              <a:t>การแลกเปลี่ยนเรียนรู้ด้านเทคนิคการสอนตามทักษะการเรียนรู้ในศตวรรษที่ 21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362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FB9A-034F-4622-80BF-5008F214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การกำหนดตัวชี้วัดตามเป้าหมาย(ปัจจัย)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5768-511D-4F3A-BF61-CEFA5F2EA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C000">
                    <a:alpha val="70000"/>
                  </a:srgbClr>
                </a:solidFill>
              </a:rPr>
              <a:t>ปัจจัยที่ 2  </a:t>
            </a:r>
            <a:endParaRPr lang="en-US" sz="3600" b="1" dirty="0">
              <a:solidFill>
                <a:srgbClr val="FFC000">
                  <a:alpha val="70000"/>
                </a:srgbClr>
              </a:solidFill>
            </a:endParaRPr>
          </a:p>
          <a:p>
            <a:pPr lvl="1"/>
            <a:r>
              <a:rPr lang="th-TH" sz="3200" b="1" dirty="0"/>
              <a:t>ส่งเสริมสร้างสรรค์ผลงาน ทั้งด้านงานวิจัย งานบริการวิชาการ  </a:t>
            </a:r>
          </a:p>
          <a:p>
            <a:r>
              <a:rPr lang="th-TH" sz="3600" b="1" dirty="0"/>
              <a:t>ขอบเขตการจัดการความรู้ (</a:t>
            </a:r>
            <a:r>
              <a:rPr lang="en-US" sz="3600" b="1" dirty="0"/>
              <a:t>KM Focus Area) </a:t>
            </a:r>
          </a:p>
          <a:p>
            <a:pPr lvl="1"/>
            <a:r>
              <a:rPr lang="th-TH" sz="3200" b="1" dirty="0"/>
              <a:t>การผลิตผลงานวิชาการที่สามารถตีพิมพ์เผยแพร่ในระดับ ชาติหรือนานาชาติ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2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71EC3-EA0A-417D-A2C8-95580C8D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6" y="1186069"/>
            <a:ext cx="10668000" cy="5135217"/>
          </a:xfrm>
        </p:spPr>
        <p:txBody>
          <a:bodyPr>
            <a:normAutofit/>
          </a:bodyPr>
          <a:lstStyle/>
          <a:p>
            <a:r>
              <a:rPr lang="th-TH" sz="3200" b="1" dirty="0"/>
              <a:t>เป้าหมาย </a:t>
            </a:r>
            <a:r>
              <a:rPr lang="en-US" sz="3200" b="1" dirty="0"/>
              <a:t>KM </a:t>
            </a:r>
          </a:p>
          <a:p>
            <a:pPr lvl="1"/>
            <a:r>
              <a:rPr lang="th-TH" sz="2800" dirty="0"/>
              <a:t>เพื่อพัฒนาให้อาจารย์สามารถผลิตผลงานวิชาการที่มีคุณภาพ สามารถตีพิมพ์เผยแพร่ในระดับ ชาติหรือนานาชาติ</a:t>
            </a:r>
          </a:p>
          <a:p>
            <a:r>
              <a:rPr lang="th-TH" sz="3200" b="1" dirty="0"/>
              <a:t>ตัวชี้วัดความสำเร็จที่ได้เป็นรูปธรรม</a:t>
            </a:r>
          </a:p>
          <a:p>
            <a:pPr lvl="1"/>
            <a:r>
              <a:rPr lang="th-TH" sz="2800" dirty="0"/>
              <a:t>ระดับความสำเร็จอาจารย์ในการผลิตผลงานวิชาการที่มีคุณภาพ </a:t>
            </a:r>
          </a:p>
          <a:p>
            <a:pPr lvl="1"/>
            <a:r>
              <a:rPr lang="th-TH" sz="2800" dirty="0"/>
              <a:t>ระดับความสำเร็จในการนำเสนอผลงานวิชาการในระดับ ชาติหรือนานาชาติ</a:t>
            </a:r>
            <a:endParaRPr lang="en-US" sz="2800" dirty="0"/>
          </a:p>
          <a:p>
            <a:r>
              <a:rPr lang="th-TH" sz="3200" dirty="0"/>
              <a:t>ชื่อโครงการ/กิจกรรม </a:t>
            </a:r>
            <a:endParaRPr lang="en-US" sz="3200" dirty="0"/>
          </a:p>
          <a:p>
            <a:pPr lvl="1"/>
            <a:r>
              <a:rPr lang="th-TH" sz="2800" b="1" dirty="0">
                <a:solidFill>
                  <a:srgbClr val="FFC000">
                    <a:alpha val="70000"/>
                  </a:srgbClr>
                </a:solidFill>
              </a:rPr>
              <a:t>การแลกเปลี่ยนเรียนรู้ด้านการวิจัย : เทคนิคการผลิตผลงานวิชาการที่มีคุณภาพ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053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4B17-57A4-408A-B64E-1C665544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แผนการจัดการความรู้(</a:t>
            </a:r>
            <a:r>
              <a:rPr lang="en-US" dirty="0"/>
              <a:t>KM Action Plan) </a:t>
            </a:r>
            <a:br>
              <a:rPr lang="en-US" dirty="0"/>
            </a:br>
            <a:r>
              <a:rPr lang="en-US" dirty="0"/>
              <a:t>: </a:t>
            </a:r>
            <a:r>
              <a:rPr lang="th-TH" dirty="0"/>
              <a:t>กระบวนการจัดการความรู้ (</a:t>
            </a:r>
            <a:r>
              <a:rPr lang="en-US" dirty="0"/>
              <a:t>KM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D87B-8A36-428F-99BF-A238FAC5C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220817"/>
          </a:xfrm>
        </p:spPr>
        <p:txBody>
          <a:bodyPr>
            <a:normAutofit/>
          </a:bodyPr>
          <a:lstStyle/>
          <a:p>
            <a:r>
              <a:rPr lang="th-TH" dirty="0"/>
              <a:t>ปัจจัยที่ 1  พัฒนาศักยภาพบุคลากร ด้านความรู้ที่เกี่ยวข้องเพื่อนำไปพัฒนาการทำงาน : แนวการจัดการความรู้ด้านการเรียนการสอน</a:t>
            </a:r>
          </a:p>
          <a:p>
            <a:r>
              <a:rPr lang="th-TH" dirty="0"/>
              <a:t>เป้าหมาย </a:t>
            </a:r>
            <a:r>
              <a:rPr lang="en-US" dirty="0"/>
              <a:t>KM (Desired State) : </a:t>
            </a:r>
            <a:r>
              <a:rPr lang="th-TH" dirty="0"/>
              <a:t>เพื่อส่งเสริมให้อาจารย์มีความรู้ความสามารถในการจัดการเรียนการสอนเพื่อเสริมสร้างทักษะการเรียนรู้ในศตวรรษที่ 21 ให้กับนิสิตมากขึ้น</a:t>
            </a:r>
          </a:p>
          <a:p>
            <a:r>
              <a:rPr lang="th-TH" b="1" dirty="0">
                <a:solidFill>
                  <a:srgbClr val="FFC000">
                    <a:alpha val="70000"/>
                  </a:srgbClr>
                </a:solidFill>
              </a:rPr>
              <a:t>หน่วยที่วัดผลได้เป็นรูปธรรม : </a:t>
            </a:r>
          </a:p>
          <a:p>
            <a:pPr lvl="1"/>
            <a:r>
              <a:rPr lang="th-TH" b="1" dirty="0">
                <a:solidFill>
                  <a:srgbClr val="FFC000">
                    <a:alpha val="70000"/>
                  </a:srgbClr>
                </a:solidFill>
              </a:rPr>
              <a:t>ระดับความสำเร็จอย่างน้อยร้อยละ 60 ในการนำความรู้ไปขยายผลในการจัดการเรียนการสอนของอาจารย์</a:t>
            </a:r>
          </a:p>
          <a:p>
            <a:pPr lvl="1"/>
            <a:r>
              <a:rPr lang="th-TH" b="1" dirty="0">
                <a:solidFill>
                  <a:srgbClr val="FFC000">
                    <a:alpha val="70000"/>
                  </a:srgbClr>
                </a:solidFill>
              </a:rPr>
              <a:t>อย่างน้อยจำนวน 1 รายวิชา ที่อาจารย์จัดทำแบบแผนการจัดการเรียนการสอนตามทักษะการเรียนรู้ในศตวรรษที่ 21 </a:t>
            </a:r>
          </a:p>
        </p:txBody>
      </p:sp>
    </p:spTree>
    <p:extLst>
      <p:ext uri="{BB962C8B-B14F-4D97-AF65-F5344CB8AC3E}">
        <p14:creationId xmlns:p14="http://schemas.microsoft.com/office/powerpoint/2010/main" val="173295009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LeftStep">
      <a:dk1>
        <a:srgbClr val="000000"/>
      </a:dk1>
      <a:lt1>
        <a:srgbClr val="FFFFFF"/>
      </a:lt1>
      <a:dk2>
        <a:srgbClr val="301B2C"/>
      </a:dk2>
      <a:lt2>
        <a:srgbClr val="F0F3F2"/>
      </a:lt2>
      <a:accent1>
        <a:srgbClr val="D9377B"/>
      </a:accent1>
      <a:accent2>
        <a:srgbClr val="C725AD"/>
      </a:accent2>
      <a:accent3>
        <a:srgbClr val="AF37D9"/>
      </a:accent3>
      <a:accent4>
        <a:srgbClr val="5F2CC9"/>
      </a:accent4>
      <a:accent5>
        <a:srgbClr val="3746D9"/>
      </a:accent5>
      <a:accent6>
        <a:srgbClr val="2577C7"/>
      </a:accent6>
      <a:hlink>
        <a:srgbClr val="349E71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877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Avenir Next LT Pro Light</vt:lpstr>
      <vt:lpstr>Sitka Subheading</vt:lpstr>
      <vt:lpstr>PebbleVTI</vt:lpstr>
      <vt:lpstr>การจัดการความรู้ (Knowledge Management)</vt:lpstr>
      <vt:lpstr>วิสัยทัศน์  (การจัดทำ KM)</vt:lpstr>
      <vt:lpstr>พันธกิจ  (การจัดทำ KM)</vt:lpstr>
      <vt:lpstr>เป้าหมาย (ปัจจัย) ประจำปีการศึกษา 2563</vt:lpstr>
      <vt:lpstr>การกำหนดตัวชี้วัดตามเป้าหมาย(ปัจจัย) </vt:lpstr>
      <vt:lpstr>PowerPoint Presentation</vt:lpstr>
      <vt:lpstr>การกำหนดตัวชี้วัดตามเป้าหมาย(ปัจจัย) </vt:lpstr>
      <vt:lpstr>PowerPoint Presentation</vt:lpstr>
      <vt:lpstr>แผนการจัดการความรู้(KM Action Plan)  : กระบวนการจัดการความรู้ (KM Process)</vt:lpstr>
      <vt:lpstr>ชื่อโครงการ/กิจกรรม  การแลกเปลี่ยนเรียนรู้ด้านเทคนิคการสอนตามทักษะการเรียนรู้ในศตวรรษที่ 21</vt:lpstr>
      <vt:lpstr>ชื่อโครงการ/กิจกรรม  การแลกเปลี่ยนเรียนรู้ด้านเทคนิคการสอนตามทักษะการเรียนรู้ในศตวรรษที่ 21</vt:lpstr>
      <vt:lpstr>ชื่อโครงการ/กิจกรรม  การแลกเปลี่ยนเรียนรู้ด้านเทคนิคการสอนตามทักษะการเรียนรู้ในศตวรรษที่ 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การจัดการความรู้ (Knowledge Management)</dc:title>
  <dc:creator>สิริพร สาสกุล</dc:creator>
  <cp:lastModifiedBy>สิริพร สาสกุล</cp:lastModifiedBy>
  <cp:revision>3</cp:revision>
  <dcterms:created xsi:type="dcterms:W3CDTF">2021-06-14T03:15:56Z</dcterms:created>
  <dcterms:modified xsi:type="dcterms:W3CDTF">2021-06-14T03:38:29Z</dcterms:modified>
</cp:coreProperties>
</file>